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ldung-mv.de/export/sites/bildungsserver/downloads/schulrecht/Lesefassung_Sechstes-Gesetz-zur-Aenderung-des-Schulgesetze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Didaktik braucht ein Resultat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Lehralltag, Zeitmanagement, Strukturen, Tipps und Routinen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Maurice Becher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3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Zeitmanagement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Mindestens 3 / bzw. 2 Noten pro Fach </a:t>
            </a:r>
          </a:p>
          <a:p>
            <a:r>
              <a:rPr lang="de-DE" dirty="0" smtClean="0"/>
              <a:t>Stundendeputat Volllehrer/in – 27 Stunden im Gymnasium </a:t>
            </a:r>
          </a:p>
          <a:p>
            <a:r>
              <a:rPr lang="de-DE" dirty="0" smtClean="0"/>
              <a:t>Sprachen, Naturwissenschaften… (mind. 3 Stunden)</a:t>
            </a:r>
          </a:p>
          <a:p>
            <a:r>
              <a:rPr lang="de-DE" dirty="0" smtClean="0"/>
              <a:t>…Gesellschaftswissenschaften, Sozialwissenschaften, Sport… (mind. 1 Stunde)</a:t>
            </a:r>
          </a:p>
          <a:p>
            <a:r>
              <a:rPr lang="de-DE" dirty="0" err="1" smtClean="0"/>
              <a:t>Einstundenfächer</a:t>
            </a:r>
            <a:r>
              <a:rPr lang="de-DE" dirty="0" smtClean="0"/>
              <a:t> haben hier ihre erste Herausforderung</a:t>
            </a:r>
          </a:p>
          <a:p>
            <a:r>
              <a:rPr lang="de-DE" dirty="0" smtClean="0"/>
              <a:t>5 – 10 (</a:t>
            </a:r>
            <a:r>
              <a:rPr lang="de-DE" dirty="0" err="1" smtClean="0"/>
              <a:t>Geo</a:t>
            </a:r>
            <a:r>
              <a:rPr lang="de-DE" dirty="0" smtClean="0"/>
              <a:t> hat 1 Stunde) | 11 – 12 (</a:t>
            </a:r>
            <a:r>
              <a:rPr lang="de-DE" dirty="0" err="1" smtClean="0"/>
              <a:t>Geo</a:t>
            </a:r>
            <a:r>
              <a:rPr lang="de-DE" dirty="0" smtClean="0"/>
              <a:t> hat 2 Stunden)</a:t>
            </a:r>
          </a:p>
          <a:p>
            <a:r>
              <a:rPr lang="de-DE" dirty="0" smtClean="0"/>
              <a:t>5 – 10 (Deutsch hat 4 bis 3 Stunden) | 11 – 12 (Deutsch hat 3 oder 5 Stunden)</a:t>
            </a:r>
          </a:p>
          <a:p>
            <a:r>
              <a:rPr lang="de-DE" dirty="0" smtClean="0"/>
              <a:t>Heißt: 3 Deutschklassen; 2 Geo-Oberstufe; 8 Geo-Mittelstufe (wohl noch </a:t>
            </a:r>
            <a:r>
              <a:rPr lang="de-DE" dirty="0" err="1" smtClean="0"/>
              <a:t>Abminderung</a:t>
            </a:r>
            <a:r>
              <a:rPr lang="de-DE" dirty="0" smtClean="0"/>
              <a:t> wg. Aktivposten in der Schule)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60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Zeitmanagement 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Heißt: 3 Deutschklassen; 2 Geo-Oberstufe; 8 Geo-Mittelstufe (wohl noch </a:t>
            </a:r>
            <a:r>
              <a:rPr lang="de-DE" dirty="0" err="1"/>
              <a:t>Abminderung</a:t>
            </a:r>
            <a:r>
              <a:rPr lang="de-DE" dirty="0"/>
              <a:t> wg. Aktivposten in der Schule)</a:t>
            </a:r>
          </a:p>
          <a:p>
            <a:r>
              <a:rPr lang="de-DE" dirty="0" smtClean="0"/>
              <a:t>Deutsch: 			60 bis 75 Schüler/innen (180+ Noten [120 bis 180 							Klassenarbeiten])</a:t>
            </a:r>
          </a:p>
          <a:p>
            <a:r>
              <a:rPr lang="de-DE" dirty="0" smtClean="0"/>
              <a:t>Geo-Oberstufe: 	40 bis 60 Schüler/innen (80+ Noten [80 									Klausuren])</a:t>
            </a:r>
            <a:endParaRPr lang="de-DE" dirty="0"/>
          </a:p>
          <a:p>
            <a:r>
              <a:rPr lang="de-DE" dirty="0" smtClean="0"/>
              <a:t>Geo-Mittelstufe: 	180 bis 200 Schüler/innen (360+ Noten)</a:t>
            </a:r>
          </a:p>
          <a:p>
            <a:endParaRPr lang="de-DE" dirty="0"/>
          </a:p>
          <a:p>
            <a:r>
              <a:rPr lang="de-DE" dirty="0" smtClean="0"/>
              <a:t>Das klingt jetzt viel… und ist es auch. Das kann ich in keiner Welt abmildern.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50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Aktionismus – Oder wie man einen Begriff umdeutet und Leute…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…zu Fragen und Ideen hinführt.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 smtClean="0"/>
              <a:t>Also: Welche Möglichkeiten haben Sie?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1800" dirty="0" smtClean="0"/>
              <a:t>Und: Was wollen Sie anders oder besser machen als es Ihnen ergangen ist?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Daher: Wie gehen Sie ökonomisch vor?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00136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Schulgesetz gibt Ihnen die Möglichkeit…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8" y="1928554"/>
            <a:ext cx="9293395" cy="431984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§ 62 – Bewertung der Leistungen sowie des Arbeits- und Sozialverhaltens</a:t>
            </a:r>
          </a:p>
          <a:p>
            <a:pPr marL="0" indent="0">
              <a:buNone/>
            </a:pPr>
            <a:r>
              <a:rPr lang="de-DE" sz="1800" dirty="0"/>
              <a:t>(3) Grundlage der Leistungsbewertung sind die </a:t>
            </a:r>
            <a:r>
              <a:rPr lang="de-DE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mündlichen, schriftlichen, praktischen und sonstigen Leistungen</a:t>
            </a:r>
            <a:r>
              <a:rPr lang="de-DE" sz="1800" dirty="0"/>
              <a:t>, die eine Schülerin oder ein Schüler im Zusammenhang mit dem Unterricht erbracht hat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 smtClean="0"/>
              <a:t>Tests – Problem dabei ist die Verfügbarkeit aller Lernenden (nicht verfügbar, weil krank…)</a:t>
            </a:r>
          </a:p>
          <a:p>
            <a:r>
              <a:rPr lang="de-DE" sz="1800" dirty="0" smtClean="0"/>
              <a:t>Vorträge – Gruppennoten möglich </a:t>
            </a:r>
          </a:p>
          <a:p>
            <a:r>
              <a:rPr lang="de-DE" sz="1800" dirty="0" smtClean="0"/>
              <a:t>Übungen – mündlich oder schriftlich </a:t>
            </a:r>
          </a:p>
          <a:p>
            <a:r>
              <a:rPr lang="de-DE" sz="1800" dirty="0" smtClean="0"/>
              <a:t>Kreative Leistungen… </a:t>
            </a:r>
          </a:p>
          <a:p>
            <a:r>
              <a:rPr lang="de-DE" sz="1800" dirty="0" smtClean="0"/>
              <a:t>Ach ja… Chat GPT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77782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Noch einmal zurück zum klassischen Langweilen… </a:t>
            </a:r>
            <a:r>
              <a:rPr lang="de-DE" sz="4000" dirty="0"/>
              <a:t>Zeitmanagement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 smtClean="0"/>
              <a:t>Frühzeitig planen – wem das schwer fällt, einfach im Team arbeiten (mir fällt das im eigenen Unterricht immer schwer, als OK nicht so und im Schulleitungsteam gar nicht…)</a:t>
            </a:r>
          </a:p>
          <a:p>
            <a:pPr lvl="1"/>
            <a:r>
              <a:rPr lang="de-DE" dirty="0" smtClean="0"/>
              <a:t>Termine im Kalender vermerken (Klassenfahrten, Prüfungszeiträume, Halb- und Endjahresbewertungen)</a:t>
            </a:r>
          </a:p>
          <a:p>
            <a:pPr lvl="1"/>
            <a:r>
              <a:rPr lang="de-DE" dirty="0" smtClean="0"/>
              <a:t>Team (Bitte nicht nach dem Konzept „Toll ein anderer macht‘s“) – so kann man sich gegenseitig stärken</a:t>
            </a:r>
          </a:p>
          <a:p>
            <a:pPr lvl="1"/>
            <a:r>
              <a:rPr lang="de-DE" dirty="0" smtClean="0"/>
              <a:t>Lehrkräfte können Einzelgänger*innen sein – müssen aber nicht</a:t>
            </a:r>
          </a:p>
          <a:p>
            <a:pPr lvl="1"/>
            <a:r>
              <a:rPr lang="de-DE" dirty="0" smtClean="0"/>
              <a:t>Noten schon sehr früh anfangen </a:t>
            </a:r>
          </a:p>
          <a:p>
            <a:pPr lvl="1"/>
            <a:r>
              <a:rPr lang="de-DE" dirty="0" smtClean="0"/>
              <a:t>Wochentage mit wenigen Unterrichtsstunden für sich nutzen</a:t>
            </a:r>
          </a:p>
          <a:p>
            <a:pPr lvl="1"/>
            <a:r>
              <a:rPr lang="de-DE" dirty="0" smtClean="0"/>
              <a:t>Freistunden sind großartig zum Quatschen 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62896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…noch alle da?</a:t>
            </a:r>
            <a:br>
              <a:rPr lang="de-DE" dirty="0" smtClean="0"/>
            </a:br>
            <a:r>
              <a:rPr lang="de-DE" dirty="0"/>
              <a:t>Strukturen und Routinen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de-DE" dirty="0" smtClean="0"/>
              <a:t>Zeitstrukturen aufbauen – Übungen und einsammelbare Lernprodukte einplanen </a:t>
            </a:r>
          </a:p>
          <a:p>
            <a:pPr lvl="1"/>
            <a:r>
              <a:rPr lang="de-DE" dirty="0" smtClean="0"/>
              <a:t>Ist einem das Wochenende heilig – dann muss man abends unter der Woche mehr machen</a:t>
            </a:r>
          </a:p>
          <a:p>
            <a:pPr lvl="1"/>
            <a:r>
              <a:rPr lang="de-DE" dirty="0" smtClean="0"/>
              <a:t>Korrekturphasen sind vorzuplanen – sonst wird es stressig</a:t>
            </a:r>
          </a:p>
          <a:p>
            <a:pPr lvl="1"/>
            <a:r>
              <a:rPr lang="de-DE" dirty="0" smtClean="0"/>
              <a:t>Lernelemente und Übungsphasen planen – so kann man im Unterricht Freiheiten ausbauen</a:t>
            </a:r>
          </a:p>
          <a:p>
            <a:pPr lvl="1"/>
            <a:r>
              <a:rPr lang="de-DE" dirty="0" smtClean="0"/>
              <a:t>Bewertungen lernen – wie kann ich einen Test o.ä. kreieren (einfach im Kollegium fragen – entweder man erhält gute Ideen, oder Ideen, die man auf jeden Fall NICHT will)</a:t>
            </a:r>
          </a:p>
          <a:p>
            <a:pPr lvl="1"/>
            <a:r>
              <a:rPr lang="de-DE" dirty="0" smtClean="0"/>
              <a:t>Kommunikation mit den Lehrkräften, den Eltern und den Schüler*innen – Bewertungsmaßstab transparent machen </a:t>
            </a:r>
          </a:p>
          <a:p>
            <a:pPr lvl="2"/>
            <a:r>
              <a:rPr lang="de-DE" b="1" u="sng" dirty="0" smtClean="0"/>
              <a:t>Wenn ich meine Note nicht erklären kann, mache ich etwas falsch… und dann bin ich anfechtbar!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14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Last but not least – ja, der Phrasendrescher: Tipps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de-DE" dirty="0" smtClean="0"/>
              <a:t>Notieren Sie sich Vorkommnisse </a:t>
            </a:r>
          </a:p>
          <a:p>
            <a:pPr lvl="1"/>
            <a:r>
              <a:rPr lang="de-DE" dirty="0" smtClean="0"/>
              <a:t>Haben Sie Zeugen bei Gesprächen – oder ein Gedächtnisprotokoll</a:t>
            </a:r>
          </a:p>
          <a:p>
            <a:pPr lvl="1"/>
            <a:r>
              <a:rPr lang="de-DE" dirty="0" smtClean="0"/>
              <a:t>Kommunizieren Sie Probleme</a:t>
            </a:r>
          </a:p>
          <a:p>
            <a:pPr lvl="1"/>
            <a:r>
              <a:rPr lang="de-DE" dirty="0" smtClean="0"/>
              <a:t>Seien Sie nett zu den Sekretärinnen (wir hatten auch einen Sekretär, supernetter Kerl) und den Hausmeistern und dem </a:t>
            </a:r>
            <a:r>
              <a:rPr lang="de-DE" dirty="0" err="1" smtClean="0"/>
              <a:t>Techsupport</a:t>
            </a:r>
            <a:endParaRPr lang="de-DE" dirty="0" smtClean="0"/>
          </a:p>
          <a:p>
            <a:pPr lvl="1"/>
            <a:r>
              <a:rPr lang="de-DE" dirty="0" smtClean="0"/>
              <a:t>Sie waren mal Schüler*in – was hat Sie genervt und wollen das anders?</a:t>
            </a:r>
          </a:p>
          <a:p>
            <a:pPr lvl="1"/>
            <a:r>
              <a:rPr lang="de-DE" dirty="0" smtClean="0"/>
              <a:t>Sie sind nun in einer anderen Rolle – Schüler*innen sind nicht Ihre Freunde im Kontext Schule – Kollegen*innen haben auch eine Agenda</a:t>
            </a:r>
          </a:p>
          <a:p>
            <a:pPr lvl="2"/>
            <a:r>
              <a:rPr lang="de-DE" dirty="0" smtClean="0"/>
              <a:t>Trotzdem funktioniert Respekt und Konsequenz und Kooperation und konstruktives Handeln</a:t>
            </a:r>
          </a:p>
          <a:p>
            <a:pPr lvl="1"/>
            <a:r>
              <a:rPr lang="de-DE" dirty="0" smtClean="0"/>
              <a:t>Dienstverschwiegenheit – viele Dinge in Schule unterliegen der Verschwiegenheit (Prüfungen, Interna…); auch Ihre späteren Kollegen*innen geht nicht alles etwas an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63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 culpa – ergibt keinen Sinn, aber klingt nett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111" y="2086494"/>
            <a:ext cx="5505306" cy="3325091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Maurice Becher</a:t>
            </a:r>
          </a:p>
          <a:p>
            <a:r>
              <a:rPr lang="de-DE" dirty="0" smtClean="0"/>
              <a:t>Albert-Einstein-Gymnasium – Neubrandenburg (seit Oktober 2019)</a:t>
            </a:r>
          </a:p>
          <a:p>
            <a:r>
              <a:rPr lang="de-DE" dirty="0" smtClean="0"/>
              <a:t>Fächer</a:t>
            </a:r>
          </a:p>
          <a:p>
            <a:pPr lvl="1"/>
            <a:r>
              <a:rPr lang="de-DE" dirty="0" smtClean="0"/>
              <a:t>Deutsch</a:t>
            </a:r>
          </a:p>
          <a:p>
            <a:pPr lvl="1"/>
            <a:r>
              <a:rPr lang="de-DE" dirty="0" smtClean="0"/>
              <a:t>Sozialkunde</a:t>
            </a:r>
          </a:p>
          <a:p>
            <a:pPr lvl="1"/>
            <a:r>
              <a:rPr lang="de-DE" dirty="0" smtClean="0"/>
              <a:t>Philosophie</a:t>
            </a:r>
          </a:p>
          <a:p>
            <a:r>
              <a:rPr lang="de-DE" dirty="0" smtClean="0"/>
              <a:t>Oberstufenkoordinator (seit 2021)</a:t>
            </a:r>
          </a:p>
          <a:p>
            <a:r>
              <a:rPr lang="de-DE" dirty="0" smtClean="0"/>
              <a:t>Mitglied der Prüfungskommission (Abiturrelevanz)</a:t>
            </a:r>
          </a:p>
          <a:p>
            <a:r>
              <a:rPr lang="de-DE" dirty="0" smtClean="0"/>
              <a:t>Mitglied der Schulleitung (Verwaltung und Planung)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815" y="2470995"/>
            <a:ext cx="5183414" cy="29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1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AEG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545" y="1346337"/>
            <a:ext cx="6428020" cy="449751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Gymnasium</a:t>
            </a:r>
          </a:p>
          <a:p>
            <a:r>
              <a:rPr lang="de-DE" dirty="0" smtClean="0"/>
              <a:t>MINT-Profil (Förderung durch MINT-Töpfe und der Landkreis versucht Profile zu erhalten)</a:t>
            </a:r>
          </a:p>
          <a:p>
            <a:r>
              <a:rPr lang="de-DE" dirty="0" smtClean="0"/>
              <a:t>Hochbegabtenförderung</a:t>
            </a:r>
          </a:p>
          <a:p>
            <a:pPr lvl="1"/>
            <a:r>
              <a:rPr lang="de-DE" dirty="0" smtClean="0"/>
              <a:t>Bedeutung: Schon ab Klasse 5 eine bis zwei Klassen (Basis ist die Testung auf Hochbegabung und das Erreichen von mindestens 130 IQ-Punkten </a:t>
            </a:r>
            <a:r>
              <a:rPr lang="de-D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[Ja, den Unterschied bemerkt man.]</a:t>
            </a:r>
            <a:r>
              <a:rPr lang="de-DE" dirty="0" smtClean="0"/>
              <a:t>)</a:t>
            </a:r>
          </a:p>
          <a:p>
            <a:r>
              <a:rPr lang="de-DE" dirty="0" smtClean="0"/>
              <a:t>Klasse 7 ist normaler Beginn – AEG ist zwischen drei und vierzügig (ein netter Terminus, heißt aber einfach drei bis vier Klassen)</a:t>
            </a:r>
          </a:p>
          <a:p>
            <a:r>
              <a:rPr lang="de-DE" dirty="0" smtClean="0"/>
              <a:t>Schülerzahl ~650 </a:t>
            </a:r>
          </a:p>
          <a:p>
            <a:r>
              <a:rPr lang="de-DE" dirty="0" smtClean="0"/>
              <a:t>Kollegium ~60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131" y="1041200"/>
            <a:ext cx="4426080" cy="248128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132" y="3671974"/>
            <a:ext cx="4426080" cy="12330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132" y="5060709"/>
            <a:ext cx="4426080" cy="11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Intermezzo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Bilder sind toll…</a:t>
            </a:r>
          </a:p>
          <a:p>
            <a:r>
              <a:rPr lang="de-DE" dirty="0" smtClean="0"/>
              <a:t>Bilder sagen angeblich mehr als 1000 Worte…</a:t>
            </a:r>
          </a:p>
          <a:p>
            <a:r>
              <a:rPr lang="de-DE" dirty="0" smtClean="0"/>
              <a:t>…aber die das sagen, haben wohl noch nicht die Wirkmacht von 1000 wohlgewählten Worten erlebt.</a:t>
            </a:r>
          </a:p>
          <a:p>
            <a:r>
              <a:rPr lang="de-DE" dirty="0" smtClean="0"/>
              <a:t>Bilder sind…</a:t>
            </a:r>
          </a:p>
          <a:p>
            <a:r>
              <a:rPr lang="de-DE" dirty="0" smtClean="0"/>
              <a:t>…aber auch sehr teuer.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2800" b="1" u="sng" dirty="0" smtClean="0"/>
              <a:t>UrhG – Das Urheberrechtsgesetz </a:t>
            </a:r>
          </a:p>
          <a:p>
            <a:r>
              <a:rPr lang="de-DE" dirty="0" smtClean="0"/>
              <a:t>Schule ist ein geschützter Raum – da können Werke aller Art genutzt werden – hier bin ich Gast: Ergo keine weiteren Bilder…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395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Inhaltsverzeichnis – klassisches Langweilen mit 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Didaktik</a:t>
            </a:r>
            <a:endParaRPr lang="de-DE" dirty="0" smtClean="0"/>
          </a:p>
          <a:p>
            <a:r>
              <a:rPr lang="de-DE" dirty="0" smtClean="0"/>
              <a:t>Lehralltag </a:t>
            </a:r>
            <a:r>
              <a:rPr lang="de-DE" dirty="0" smtClean="0"/>
              <a:t>– Was macht eigentlich den Alltag </a:t>
            </a:r>
            <a:r>
              <a:rPr lang="de-DE" dirty="0" smtClean="0"/>
              <a:t>aus</a:t>
            </a:r>
          </a:p>
          <a:p>
            <a:r>
              <a:rPr lang="de-DE" dirty="0" smtClean="0"/>
              <a:t>Zeitmanagement 1 – 3</a:t>
            </a:r>
          </a:p>
          <a:p>
            <a:pPr lvl="1"/>
            <a:r>
              <a:rPr lang="de-DE" dirty="0" smtClean="0"/>
              <a:t>Aktionismus</a:t>
            </a:r>
            <a:endParaRPr lang="de-DE" dirty="0"/>
          </a:p>
          <a:p>
            <a:r>
              <a:rPr lang="de-DE" dirty="0" smtClean="0"/>
              <a:t>Strukturen </a:t>
            </a:r>
            <a:r>
              <a:rPr lang="de-DE" dirty="0"/>
              <a:t>und </a:t>
            </a:r>
            <a:r>
              <a:rPr lang="de-DE" dirty="0" smtClean="0"/>
              <a:t>Routinen</a:t>
            </a:r>
            <a:endParaRPr lang="de-DE" dirty="0"/>
          </a:p>
          <a:p>
            <a:r>
              <a:rPr lang="de-DE" dirty="0" smtClean="0"/>
              <a:t>Tipps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06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Didaktik…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…oder wie Andreas </a:t>
            </a:r>
            <a:r>
              <a:rPr lang="de-DE" dirty="0" err="1" smtClean="0"/>
              <a:t>Gruschka</a:t>
            </a:r>
            <a:r>
              <a:rPr lang="de-DE" dirty="0" smtClean="0"/>
              <a:t> mal schrieb, das Kreuz mit der Vermittlung</a:t>
            </a:r>
          </a:p>
          <a:p>
            <a:r>
              <a:rPr lang="de-DE" dirty="0" smtClean="0"/>
              <a:t>Didaktik ist für uns prinzipiell die Vermittlung von theoretischem und praktischem Wissen</a:t>
            </a:r>
          </a:p>
          <a:p>
            <a:r>
              <a:rPr lang="de-DE" dirty="0" smtClean="0"/>
              <a:t>Wir machen Kinder und Jugendliche zu mündigen Bürgern</a:t>
            </a:r>
          </a:p>
          <a:p>
            <a:r>
              <a:rPr lang="de-DE" dirty="0" smtClean="0"/>
              <a:t>Wir lehren Leben, Weisheiten, Methoden…</a:t>
            </a:r>
          </a:p>
          <a:p>
            <a:r>
              <a:rPr lang="de-DE" dirty="0" smtClean="0"/>
              <a:t>…Praxis, Soziales, Schönes, Langweiliges…</a:t>
            </a:r>
          </a:p>
          <a:p>
            <a:r>
              <a:rPr lang="de-DE" dirty="0" smtClean="0"/>
              <a:t>…Bahnbrechendes, Erkenntnisreiches, Magisches (ok, das ist Wunschdenken)…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19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…braucht ein Resultat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Und all dies Schöne kulminiert zu: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§ 62 Bewertung der Leistungen sowie des Arbeits- und des </a:t>
            </a:r>
            <a:r>
              <a:rPr lang="de-DE" dirty="0" smtClean="0"/>
              <a:t>Sozialverhaltens – </a:t>
            </a:r>
            <a:r>
              <a:rPr lang="de-DE" dirty="0" err="1" smtClean="0">
                <a:hlinkClick r:id="rId2"/>
              </a:rPr>
              <a:t>SchulG</a:t>
            </a:r>
            <a:r>
              <a:rPr lang="de-DE" dirty="0" smtClean="0">
                <a:hlinkClick r:id="rId2"/>
              </a:rPr>
              <a:t> M-V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Dies wird für die Klassenstufe 10 bis 12 dann noch weiter präzisiert…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§ 14 bis 23 </a:t>
            </a:r>
            <a:r>
              <a:rPr lang="de-DE" dirty="0" smtClean="0"/>
              <a:t>APVO (sollten alle hier kennen, sonst dürften Sie ja gar nicht hier sein…)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01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Lehralltag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Verwaltung</a:t>
            </a:r>
          </a:p>
          <a:p>
            <a:r>
              <a:rPr lang="de-DE" dirty="0" smtClean="0"/>
              <a:t>Anwesenheitskontrolle</a:t>
            </a:r>
          </a:p>
          <a:p>
            <a:r>
              <a:rPr lang="de-DE" dirty="0" smtClean="0"/>
              <a:t>Aufsichtspflicht </a:t>
            </a:r>
          </a:p>
          <a:p>
            <a:r>
              <a:rPr lang="de-DE" dirty="0" smtClean="0"/>
              <a:t>Übungen und Vermittlung</a:t>
            </a:r>
          </a:p>
          <a:p>
            <a:r>
              <a:rPr lang="de-DE" dirty="0" smtClean="0"/>
              <a:t>Unterricht – in welcher Form auch immer (frontal, in Gruppen, einzeln und kooperativer Unterricht) </a:t>
            </a:r>
          </a:p>
          <a:p>
            <a:r>
              <a:rPr lang="de-DE" dirty="0" smtClean="0"/>
              <a:t>Elterngespräche – Schüler*</a:t>
            </a:r>
            <a:r>
              <a:rPr lang="de-DE" dirty="0" err="1" smtClean="0"/>
              <a:t>innengespräche</a:t>
            </a:r>
            <a:r>
              <a:rPr lang="de-DE" dirty="0" smtClean="0"/>
              <a:t> – </a:t>
            </a:r>
            <a:r>
              <a:rPr lang="de-DE" dirty="0" err="1" smtClean="0"/>
              <a:t>Kollegiumsgespräche</a:t>
            </a:r>
            <a:endParaRPr lang="de-DE" dirty="0" smtClean="0"/>
          </a:p>
          <a:p>
            <a:r>
              <a:rPr lang="de-DE" dirty="0" smtClean="0"/>
              <a:t>Elternabende, Tage der offenen Tür (bei uns gerade am 25.11.23)</a:t>
            </a:r>
          </a:p>
          <a:p>
            <a:r>
              <a:rPr lang="de-DE" dirty="0" smtClean="0"/>
              <a:t>Klassenfahrten, Tagesfahrten, Museums- oder Kinobesuche</a:t>
            </a:r>
          </a:p>
          <a:p>
            <a:r>
              <a:rPr lang="de-DE" dirty="0" smtClean="0"/>
              <a:t>Prüfungen – weitere Prüfungen – Nachschreiben </a:t>
            </a:r>
          </a:p>
          <a:p>
            <a:r>
              <a:rPr lang="de-DE" dirty="0" smtClean="0"/>
              <a:t>Ich bin schon über die 7 Punkte pro Folie…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81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Zeitmanagement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371274"/>
            <a:ext cx="8946541" cy="5137591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Da sind wir wieder bei den Resultaten…</a:t>
            </a:r>
          </a:p>
          <a:p>
            <a:r>
              <a:rPr lang="de-DE" dirty="0" smtClean="0"/>
              <a:t>…die eben genannten Punkte gehören dazu, aber was Ihren Alltag tatsächlich beeinflussen wird (vor allem über das Unterrichtsende hinaus)...</a:t>
            </a:r>
          </a:p>
          <a:p>
            <a:r>
              <a:rPr lang="de-DE" dirty="0" smtClean="0"/>
              <a:t>…das sind Korrekturen. Und das Resultat von Korrekturen sind Noten.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§ </a:t>
            </a:r>
            <a:r>
              <a:rPr lang="de-DE" b="1" dirty="0" smtClean="0"/>
              <a:t>4 - Bildung </a:t>
            </a:r>
            <a:r>
              <a:rPr lang="de-DE" b="1" dirty="0"/>
              <a:t>abschließender </a:t>
            </a:r>
            <a:r>
              <a:rPr lang="de-DE" b="1" dirty="0" smtClean="0"/>
              <a:t>Leistungsbewertungen (</a:t>
            </a:r>
            <a:r>
              <a:rPr lang="de-DE" b="1" dirty="0" err="1" smtClean="0"/>
              <a:t>LeistBewVO</a:t>
            </a:r>
            <a:r>
              <a:rPr lang="de-DE" b="1" dirty="0" smtClean="0"/>
              <a:t> M-V)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(3) In allen Fächern sind in jedem Schulhalbjahr mindestens </a:t>
            </a:r>
            <a:r>
              <a:rPr lang="de-DE" b="1" u="sng" dirty="0"/>
              <a:t>drei Noten</a:t>
            </a:r>
            <a:r>
              <a:rPr lang="de-DE" b="1" dirty="0"/>
              <a:t> </a:t>
            </a:r>
            <a:r>
              <a:rPr lang="de-DE" dirty="0"/>
              <a:t>für sonstige Leistungen zu erteilen. Dies gilt auch für epochal unterrichtete Fächer. Auf </a:t>
            </a:r>
            <a:r>
              <a:rPr lang="de-DE" b="1" u="sng" dirty="0"/>
              <a:t>Beschluss der Lehrerkonferenz</a:t>
            </a:r>
            <a:r>
              <a:rPr lang="de-DE" dirty="0"/>
              <a:t> kann ausnahmsweise in Fächern, die einstündig unterrichtet werden, sowie im Wahlpflichtunterricht eine Mindestzahl von </a:t>
            </a:r>
            <a:r>
              <a:rPr lang="de-DE" b="1" u="sng" dirty="0"/>
              <a:t>zwei Noten</a:t>
            </a:r>
            <a:r>
              <a:rPr lang="de-DE" dirty="0"/>
              <a:t> für sonstige Leistungen für jedes Schulhalbjahr festgesetzt werden; eine solche Ausnahmeregelung ist entsprechend zu begründen und zu protokollieren</a:t>
            </a:r>
            <a:r>
              <a:rPr lang="de-DE" dirty="0" smtClean="0"/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266217" y="3158835"/>
            <a:ext cx="1612670" cy="175432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2D050"/>
                </a:solidFill>
              </a:rPr>
              <a:t>Ähnliches gilt für die Bewertung auf Basis der APVO - § 22 (7)</a:t>
            </a:r>
            <a:endParaRPr lang="de-DE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32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1029</Words>
  <Application>Microsoft Office PowerPoint</Application>
  <PresentationFormat>Breitbild</PresentationFormat>
  <Paragraphs>132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Didaktik braucht ein Resultat</vt:lpstr>
      <vt:lpstr>Mea culpa – ergibt keinen Sinn, aber klingt nett</vt:lpstr>
      <vt:lpstr>AEG </vt:lpstr>
      <vt:lpstr>Intermezzo </vt:lpstr>
      <vt:lpstr>Inhaltsverzeichnis – klassisches Langweilen mit Struktur</vt:lpstr>
      <vt:lpstr>Didaktik… </vt:lpstr>
      <vt:lpstr>…braucht ein Resultat</vt:lpstr>
      <vt:lpstr>Lehralltag</vt:lpstr>
      <vt:lpstr>Zeitmanagement 1</vt:lpstr>
      <vt:lpstr>Zeitmanagement 2</vt:lpstr>
      <vt:lpstr>Zeitmanagement 3</vt:lpstr>
      <vt:lpstr>Aktionismus – Oder wie man einen Begriff umdeutet und Leute…</vt:lpstr>
      <vt:lpstr>Schulgesetz gibt Ihnen die Möglichkeit… </vt:lpstr>
      <vt:lpstr>Noch einmal zurück zum klassischen Langweilen… Zeitmanagement </vt:lpstr>
      <vt:lpstr>…noch alle da? Strukturen und Routinen </vt:lpstr>
      <vt:lpstr>Last but not least – ja, der Phrasendrescher: Tipps </vt:lpstr>
    </vt:vector>
  </TitlesOfParts>
  <Company>neu-itec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 braucht ein Resultat</dc:title>
  <dc:creator>Becher, Maurice</dc:creator>
  <cp:lastModifiedBy>Maurice Becher</cp:lastModifiedBy>
  <cp:revision>21</cp:revision>
  <dcterms:created xsi:type="dcterms:W3CDTF">2023-11-27T14:51:34Z</dcterms:created>
  <dcterms:modified xsi:type="dcterms:W3CDTF">2023-11-27T22:31:05Z</dcterms:modified>
</cp:coreProperties>
</file>